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notesMasterIdLst>
    <p:notesMasterId r:id="rId27"/>
  </p:notesMasterIdLst>
  <p:handoutMasterIdLst>
    <p:handoutMasterId r:id="rId28"/>
  </p:handoutMasterIdLst>
  <p:sldIdLst>
    <p:sldId id="256" r:id="rId5"/>
    <p:sldId id="280" r:id="rId6"/>
    <p:sldId id="265" r:id="rId7"/>
    <p:sldId id="282" r:id="rId8"/>
    <p:sldId id="261" r:id="rId9"/>
    <p:sldId id="260" r:id="rId10"/>
    <p:sldId id="276" r:id="rId11"/>
    <p:sldId id="315" r:id="rId12"/>
    <p:sldId id="266" r:id="rId13"/>
    <p:sldId id="284" r:id="rId14"/>
    <p:sldId id="289" r:id="rId15"/>
    <p:sldId id="286" r:id="rId16"/>
    <p:sldId id="287" r:id="rId17"/>
    <p:sldId id="316" r:id="rId18"/>
    <p:sldId id="291" r:id="rId19"/>
    <p:sldId id="304" r:id="rId20"/>
    <p:sldId id="300" r:id="rId21"/>
    <p:sldId id="292" r:id="rId22"/>
    <p:sldId id="294" r:id="rId23"/>
    <p:sldId id="314" r:id="rId24"/>
    <p:sldId id="313" r:id="rId25"/>
    <p:sldId id="312" r:id="rId26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96" autoAdjust="0"/>
    <p:restoredTop sz="93405" autoAdjust="0"/>
  </p:normalViewPr>
  <p:slideViewPr>
    <p:cSldViewPr snapToGrid="0">
      <p:cViewPr varScale="1">
        <p:scale>
          <a:sx n="104" d="100"/>
          <a:sy n="104" d="100"/>
        </p:scale>
        <p:origin x="804" y="108"/>
      </p:cViewPr>
      <p:guideLst>
        <p:guide orient="horz" pos="1848"/>
        <p:guide pos="7080"/>
        <p:guide pos="511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C08ABBE-0BDE-41D7-AF4E-B896DB0068AA}" type="datetime1">
              <a:rPr lang="pt-PT" smtClean="0"/>
              <a:t>31/01/2024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4DB74FA-BCF5-412C-B474-5CA730E53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C4A1267-1BF5-448A-8AC3-6F31CC7E2DB9}" type="datetime1">
              <a:rPr lang="pt-PT" noProof="0" smtClean="0"/>
              <a:t>31/01/2024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ADF348-2A86-4531-BD4E-BD8C0BBDAD47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5ADF348-2A86-4531-BD4E-BD8C0BBDAD47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81746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ADF348-2A86-4531-BD4E-BD8C0BBDAD47}" type="slidenum">
              <a:rPr lang="pt-PT" noProof="0" smtClean="0"/>
              <a:t>11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914635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ADF348-2A86-4531-BD4E-BD8C0BBDAD47}" type="slidenum">
              <a:rPr lang="pt-PT" noProof="0" smtClean="0"/>
              <a:t>21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882451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3ED51245-A7A5-4517-A4C5-F741FAE668F7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1130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ADF348-2A86-4531-BD4E-BD8C0BBDAD47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19687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ADF348-2A86-4531-BD4E-BD8C0BBDAD47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38827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ADF348-2A86-4531-BD4E-BD8C0BBDAD47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10631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ADF348-2A86-4531-BD4E-BD8C0BBDAD47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09776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ADF348-2A86-4531-BD4E-BD8C0BBDAD47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7297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ADF348-2A86-4531-BD4E-BD8C0BBDAD47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62480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ADF348-2A86-4531-BD4E-BD8C0BBDAD47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73317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F1947BE1-D586-49AE-B2E6-EE426AA23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 rtlCol="0"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/>
            </a:lvl1pPr>
          </a:lstStyle>
          <a:p>
            <a:pPr rtl="0"/>
            <a:r>
              <a:rPr lang="pt-PT" noProof="0"/>
              <a:t>Clique para editar o estilo de TEXTO do modelo global</a:t>
            </a:r>
          </a:p>
        </p:txBody>
      </p:sp>
      <p:sp>
        <p:nvSpPr>
          <p:cNvPr id="12" name="Marcador de Posição do Texto 11">
            <a:extLst>
              <a:ext uri="{FF2B5EF4-FFF2-40B4-BE49-F238E27FC236}">
                <a16:creationId xmlns:a16="http://schemas.microsoft.com/office/drawing/2014/main" id="{4B4012DC-9879-489B-B525-C474C5DD299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29797" y="627016"/>
            <a:ext cx="3199034" cy="5590903"/>
          </a:xfrm>
        </p:spPr>
        <p:txBody>
          <a:bodyPr rtlCol="0"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9DF7571-A130-4054-9513-4BDAC9AE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30" y="635000"/>
            <a:ext cx="5171770" cy="2039374"/>
          </a:xfrm>
        </p:spPr>
        <p:txBody>
          <a:bodyPr rtlCol="0"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DCA27FA5-F6EE-4784-AC43-76381FC2CD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1998" y="2911475"/>
            <a:ext cx="4500563" cy="3311525"/>
          </a:xfrm>
        </p:spPr>
        <p:txBody>
          <a:bodyPr rtlCol="0"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14" name="Marcador de Posição da Imagem 13">
            <a:extLst>
              <a:ext uri="{FF2B5EF4-FFF2-40B4-BE49-F238E27FC236}">
                <a16:creationId xmlns:a16="http://schemas.microsoft.com/office/drawing/2014/main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6" name="Marcador de Posição da Imagem 15">
            <a:extLst>
              <a:ext uri="{FF2B5EF4-FFF2-40B4-BE49-F238E27FC236}">
                <a16:creationId xmlns:a16="http://schemas.microsoft.com/office/drawing/2014/main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8" name="Marcador de Posição da Imagem 17">
            <a:extLst>
              <a:ext uri="{FF2B5EF4-FFF2-40B4-BE49-F238E27FC236}">
                <a16:creationId xmlns:a16="http://schemas.microsoft.com/office/drawing/2014/main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0" name="Marcador de Posição da Imagem 19">
            <a:extLst>
              <a:ext uri="{FF2B5EF4-FFF2-40B4-BE49-F238E27FC236}">
                <a16:creationId xmlns:a16="http://schemas.microsoft.com/office/drawing/2014/main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clus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66A3D1-C594-4520-A142-F0D3F59C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 rtlCol="0"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16" name="Marcador de Posição da Imagem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PT" noProof="0">
                <a:cs typeface="Calibri"/>
              </a:rPr>
              <a:t>Clique para editar os estilos do texto de Modelo Global</a:t>
            </a:r>
          </a:p>
        </p:txBody>
      </p:sp>
      <p:sp>
        <p:nvSpPr>
          <p:cNvPr id="13" name="Marcador de Posição de Conteúdo 2">
            <a:extLst>
              <a:ext uri="{FF2B5EF4-FFF2-40B4-BE49-F238E27FC236}">
                <a16:creationId xmlns:a16="http://schemas.microsoft.com/office/drawing/2014/main" id="{C16F6145-A1AE-4CDA-AE26-E8FDEFAAB39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2270162" cy="577153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PT" noProof="0">
                <a:cs typeface="Calibri"/>
              </a:rPr>
              <a:t>Clique para editar os estilos do texto de Modelo Global</a:t>
            </a:r>
          </a:p>
        </p:txBody>
      </p:sp>
      <p:sp>
        <p:nvSpPr>
          <p:cNvPr id="15" name="Marcador de Posição de Conteúdo 2">
            <a:extLst>
              <a:ext uri="{FF2B5EF4-FFF2-40B4-BE49-F238E27FC236}">
                <a16:creationId xmlns:a16="http://schemas.microsoft.com/office/drawing/2014/main" id="{3FDD02FA-6843-4E54-ACDC-AFEAFB4EFAA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421095" y="5355583"/>
            <a:ext cx="2270162" cy="577153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PT" noProof="0">
                <a:cs typeface="Calibri"/>
              </a:rPr>
              <a:t>Clique para editar os estilos do texto de Modelo Global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 rtlCol="0"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TEXTO do Modelo Global</a:t>
            </a:r>
          </a:p>
        </p:txBody>
      </p:sp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>
                <a:cs typeface="Calibri"/>
              </a:rPr>
              <a:t>Clique para editar o estilo de texto do modelo global</a:t>
            </a:r>
          </a:p>
          <a:p>
            <a:pPr rtl="0"/>
            <a:endParaRPr lang="pt-PT" noProof="0">
              <a:cs typeface="Calibri"/>
            </a:endParaRPr>
          </a:p>
        </p:txBody>
      </p:sp>
      <p:sp>
        <p:nvSpPr>
          <p:cNvPr id="14" name="Marcador de Posição da Imagem 13">
            <a:extLst>
              <a:ext uri="{FF2B5EF4-FFF2-40B4-BE49-F238E27FC236}">
                <a16:creationId xmlns:a16="http://schemas.microsoft.com/office/drawing/2014/main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6" name="Marcador de Posição da Imagem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pt-PT" sz="5400" noProof="0"/>
              <a:t>Clique para editar o estilo de texto do modelo global</a:t>
            </a:r>
          </a:p>
        </p:txBody>
      </p:sp>
      <p:sp>
        <p:nvSpPr>
          <p:cNvPr id="13" name="Marcador de Posição de Conteúdo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sz="2000" noProof="0">
                <a:solidFill>
                  <a:schemeClr val="bg1"/>
                </a:solidFill>
                <a:cs typeface="Calibri"/>
              </a:rPr>
              <a:t>Clique para editar o estilo de texto do modelo global</a:t>
            </a:r>
          </a:p>
        </p:txBody>
      </p:sp>
      <p:sp>
        <p:nvSpPr>
          <p:cNvPr id="15" name="Marcador de Posição do Rodapé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pt-PT" noProof="0">
                <a:solidFill>
                  <a:schemeClr val="bg1"/>
                </a:solidFill>
              </a:rPr>
              <a:t>Texto de Rodapé de Exemplo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8" name="Marcador de Posição da Imagem 7">
            <a:extLst>
              <a:ext uri="{FF2B5EF4-FFF2-40B4-BE49-F238E27FC236}">
                <a16:creationId xmlns:a16="http://schemas.microsoft.com/office/drawing/2014/main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6" name="Marcador de Posição da Imagem 25">
            <a:extLst>
              <a:ext uri="{FF2B5EF4-FFF2-40B4-BE49-F238E27FC236}">
                <a16:creationId xmlns:a16="http://schemas.microsoft.com/office/drawing/2014/main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Quebra de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B81E0804-8E9E-4C6E-B18D-44FE715B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120" y="768096"/>
            <a:ext cx="10268712" cy="3136392"/>
          </a:xfrm>
        </p:spPr>
        <p:txBody>
          <a:bodyPr rtlCol="0" anchor="b">
            <a:normAutofit/>
          </a:bodyPr>
          <a:lstStyle>
            <a:lvl1pPr>
              <a:defRPr sz="7200" baseline="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0120" y="4544568"/>
            <a:ext cx="10268712" cy="1545336"/>
          </a:xfrm>
        </p:spPr>
        <p:txBody>
          <a:bodyPr rtlCol="0"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7CE633F-9882-4A5C-83A2-1109D0C73261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pt-PT" sz="5400" noProof="0"/>
              <a:t>Clique para editar o estilo de texto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5" name="Marcador de Posição do Rodapé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pt-PT" noProof="0">
                <a:solidFill>
                  <a:schemeClr val="bg1"/>
                </a:solidFill>
              </a:rPr>
              <a:t>Texto de Rodapé de Exemplo</a:t>
            </a:r>
          </a:p>
        </p:txBody>
      </p:sp>
      <p:sp>
        <p:nvSpPr>
          <p:cNvPr id="13" name="Marcador de Posição de Conteúdo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rtlCol="0"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sz="2000" noProof="0">
                <a:solidFill>
                  <a:schemeClr val="bg1"/>
                </a:solidFill>
                <a:cs typeface="Calibri"/>
              </a:rPr>
              <a:t>Clique para editar o estilo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pPr rtl="0"/>
            <a:fld id="{294A09A9-5501-47C1-A89A-A340965A2BE2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23" name="Marcador de Posição da Imagem 22">
            <a:extLst>
              <a:ext uri="{FF2B5EF4-FFF2-40B4-BE49-F238E27FC236}">
                <a16:creationId xmlns:a16="http://schemas.microsoft.com/office/drawing/2014/main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4" name="Marcador de Posição da Imagem 22">
            <a:extLst>
              <a:ext uri="{FF2B5EF4-FFF2-40B4-BE49-F238E27FC236}">
                <a16:creationId xmlns:a16="http://schemas.microsoft.com/office/drawing/2014/main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5" name="Marcador de Posição da Imagem 22">
            <a:extLst>
              <a:ext uri="{FF2B5EF4-FFF2-40B4-BE49-F238E27FC236}">
                <a16:creationId xmlns:a16="http://schemas.microsoft.com/office/drawing/2014/main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6" name="Marcador de Posição da Imagem 22">
            <a:extLst>
              <a:ext uri="{FF2B5EF4-FFF2-40B4-BE49-F238E27FC236}">
                <a16:creationId xmlns:a16="http://schemas.microsoft.com/office/drawing/2014/main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53861F78-BD42-4F29-8487-1641CFD039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5124103"/>
            <a:ext cx="1790700" cy="350292"/>
          </a:xfrm>
        </p:spPr>
        <p:txBody>
          <a:bodyPr rtlCol="0"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9" name="Marcador de Posição do Texto 27">
            <a:extLst>
              <a:ext uri="{FF2B5EF4-FFF2-40B4-BE49-F238E27FC236}">
                <a16:creationId xmlns:a16="http://schemas.microsoft.com/office/drawing/2014/main" id="{FFAB1F8B-1CEE-4068-86DE-561A12A041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458421"/>
            <a:ext cx="1790700" cy="350292"/>
          </a:xfrm>
        </p:spPr>
        <p:txBody>
          <a:bodyPr rtlCol="0"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0" name="Marcador de Posição do Texto 27">
            <a:extLst>
              <a:ext uri="{FF2B5EF4-FFF2-40B4-BE49-F238E27FC236}">
                <a16:creationId xmlns:a16="http://schemas.microsoft.com/office/drawing/2014/main" id="{D5AE44CD-B78E-4EE2-B0F2-E0D436C2BA1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21762" y="5124103"/>
            <a:ext cx="1790700" cy="350292"/>
          </a:xfrm>
        </p:spPr>
        <p:txBody>
          <a:bodyPr rtlCol="0"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1" name="Marcador de Posição do Texto 27">
            <a:extLst>
              <a:ext uri="{FF2B5EF4-FFF2-40B4-BE49-F238E27FC236}">
                <a16:creationId xmlns:a16="http://schemas.microsoft.com/office/drawing/2014/main" id="{3C4FE2DB-091F-4F7A-B6B6-9A6F22AC0B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821762" y="5458421"/>
            <a:ext cx="1790700" cy="350292"/>
          </a:xfrm>
        </p:spPr>
        <p:txBody>
          <a:bodyPr rtlCol="0"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2" name="Marcador de Posição do Texto 27">
            <a:extLst>
              <a:ext uri="{FF2B5EF4-FFF2-40B4-BE49-F238E27FC236}">
                <a16:creationId xmlns:a16="http://schemas.microsoft.com/office/drawing/2014/main" id="{3A3F9D5D-A5CF-482B-A14C-E5BFADB76F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021" y="5124103"/>
            <a:ext cx="1790700" cy="350292"/>
          </a:xfrm>
        </p:spPr>
        <p:txBody>
          <a:bodyPr rtlCol="0"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3" name="Marcador de Posição do Texto 27">
            <a:extLst>
              <a:ext uri="{FF2B5EF4-FFF2-40B4-BE49-F238E27FC236}">
                <a16:creationId xmlns:a16="http://schemas.microsoft.com/office/drawing/2014/main" id="{A4F265B4-1FBB-4396-A938-862D45713A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76021" y="5458421"/>
            <a:ext cx="1790700" cy="350292"/>
          </a:xfrm>
        </p:spPr>
        <p:txBody>
          <a:bodyPr rtlCol="0"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4" name="Marcador de Posição do Texto 27">
            <a:extLst>
              <a:ext uri="{FF2B5EF4-FFF2-40B4-BE49-F238E27FC236}">
                <a16:creationId xmlns:a16="http://schemas.microsoft.com/office/drawing/2014/main" id="{AC1BA7DC-98B0-4261-8F1E-8101FB5D480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4500" y="5124103"/>
            <a:ext cx="1790700" cy="350292"/>
          </a:xfrm>
        </p:spPr>
        <p:txBody>
          <a:bodyPr rtlCol="0"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5" name="Marcador de Posição do Texto 27">
            <a:extLst>
              <a:ext uri="{FF2B5EF4-FFF2-40B4-BE49-F238E27FC236}">
                <a16:creationId xmlns:a16="http://schemas.microsoft.com/office/drawing/2014/main" id="{2E4EF69E-34E2-46FF-A0FA-3F136396D3E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34500" y="5458421"/>
            <a:ext cx="1790700" cy="350292"/>
          </a:xfrm>
        </p:spPr>
        <p:txBody>
          <a:bodyPr rtlCol="0"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7" name="Marcador de Posição do Rodapé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6" name="Marcador de Posição da Data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0121" y="2587752"/>
            <a:ext cx="4818888" cy="892048"/>
          </a:xfrm>
        </p:spPr>
        <p:txBody>
          <a:bodyPr rtlCol="0"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60120" y="3594538"/>
            <a:ext cx="4818888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09944" y="2587752"/>
            <a:ext cx="4818888" cy="892048"/>
          </a:xfrm>
        </p:spPr>
        <p:txBody>
          <a:bodyPr rtlCol="0"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09944" y="3594538"/>
            <a:ext cx="4818888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11" name="Marcador de Posição do Rodapé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10" name="Marcador de Posição da Data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12" name="Marcador de Posição do Número do Diapositivo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e 3 coluna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0121" y="2587752"/>
            <a:ext cx="3236976" cy="892048"/>
          </a:xfrm>
        </p:spPr>
        <p:txBody>
          <a:bodyPr rtlCol="0"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 texto do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60120" y="3594538"/>
            <a:ext cx="3236976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77512" y="2587752"/>
            <a:ext cx="3236976" cy="892048"/>
          </a:xfrm>
        </p:spPr>
        <p:txBody>
          <a:bodyPr rtlCol="0"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 texto do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477512" y="3594538"/>
            <a:ext cx="3236976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Marcador de Posição do Texto 4">
            <a:extLst>
              <a:ext uri="{FF2B5EF4-FFF2-40B4-BE49-F238E27FC236}">
                <a16:creationId xmlns:a16="http://schemas.microsoft.com/office/drawing/2014/main" id="{9054C03E-8FD4-4345-A971-0A2CCF5C4A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94903" y="2587752"/>
            <a:ext cx="3236976" cy="892048"/>
          </a:xfrm>
        </p:spPr>
        <p:txBody>
          <a:bodyPr rtlCol="0"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 texto do Modelo Global</a:t>
            </a:r>
          </a:p>
        </p:txBody>
      </p:sp>
      <p:sp>
        <p:nvSpPr>
          <p:cNvPr id="15" name="Marcador de Posição de Conteúdo 5">
            <a:extLst>
              <a:ext uri="{FF2B5EF4-FFF2-40B4-BE49-F238E27FC236}">
                <a16:creationId xmlns:a16="http://schemas.microsoft.com/office/drawing/2014/main" id="{56D09A0C-509F-447E-AFB1-5531727D7DF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994903" y="3594538"/>
            <a:ext cx="3236976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Rodapé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10" name="Marcador de Posição da Data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12" name="Marcador de Posição do Número do Diapositivo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DE 20XX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294A09A9-5501-47C1-A89A-A340965A2BE2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627016"/>
            <a:ext cx="6762405" cy="5601790"/>
          </a:xfrm>
        </p:spPr>
        <p:txBody>
          <a:bodyPr rtlCol="0"/>
          <a:lstStyle/>
          <a:p>
            <a:pPr algn="ctr" rtl="0"/>
            <a:r>
              <a:rPr lang="pt-PT" noProof="1"/>
              <a:t>Leilões Online</a:t>
            </a:r>
            <a:br>
              <a:rPr lang="pt-PT" noProof="1"/>
            </a:br>
            <a:r>
              <a:rPr lang="pt-PT" sz="2800" noProof="1"/>
              <a:t>Laboratórios de Informática IV</a:t>
            </a:r>
          </a:p>
        </p:txBody>
      </p:sp>
      <p:sp>
        <p:nvSpPr>
          <p:cNvPr id="9" name="Marcador de Posição do Texto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rtlCol="0"/>
          <a:lstStyle/>
          <a:p>
            <a:pPr rtl="0"/>
            <a:r>
              <a:rPr lang="pt-PT" noProof="1"/>
              <a:t>Grupo 14:</a:t>
            </a:r>
          </a:p>
          <a:p>
            <a:pPr rtl="0"/>
            <a:r>
              <a:rPr lang="pt-PT" sz="1600"/>
              <a:t>António Filipe Castro Silva (A100533)</a:t>
            </a:r>
          </a:p>
          <a:p>
            <a:pPr rtl="0"/>
            <a:r>
              <a:rPr lang="pt-PT" sz="1600"/>
              <a:t>Duarte Machado Leitão (A100550)</a:t>
            </a:r>
          </a:p>
          <a:p>
            <a:pPr rtl="0"/>
            <a:r>
              <a:rPr lang="pt-PT" sz="1600"/>
              <a:t>Diogo Rafael dos Santos Barros (A100600)</a:t>
            </a:r>
          </a:p>
          <a:p>
            <a:pPr rtl="0"/>
            <a:r>
              <a:rPr lang="pt-PT" sz="1600"/>
              <a:t>Pedro Emanuel Organista Silva (A100745)</a:t>
            </a:r>
            <a:br>
              <a:rPr lang="pt-PT"/>
            </a:br>
            <a:endParaRPr lang="pt-PT" noProof="1"/>
          </a:p>
        </p:txBody>
      </p:sp>
      <p:pic>
        <p:nvPicPr>
          <p:cNvPr id="3" name="Imagem 2" descr="Uma imagem com símbolo, captura de ecrã, Tipo de letra, logótipo&#10;&#10;Descrição gerada automaticamente">
            <a:extLst>
              <a:ext uri="{FF2B5EF4-FFF2-40B4-BE49-F238E27FC236}">
                <a16:creationId xmlns:a16="http://schemas.microsoft.com/office/drawing/2014/main" id="{CF4A0FB3-4820-9675-0697-7A678066C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1934" y="96842"/>
            <a:ext cx="1295400" cy="106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6BFE9992-8C1C-6596-04F5-59F44329F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262950"/>
            <a:ext cx="10853928" cy="1700784"/>
          </a:xfrm>
        </p:spPr>
        <p:txBody>
          <a:bodyPr>
            <a:normAutofit fontScale="90000"/>
          </a:bodyPr>
          <a:lstStyle/>
          <a:p>
            <a:r>
              <a:rPr lang="pt-PT" dirty="0"/>
              <a:t>Resultados dos levantamentos</a:t>
            </a:r>
          </a:p>
        </p:txBody>
      </p:sp>
      <p:sp>
        <p:nvSpPr>
          <p:cNvPr id="2" name="Marcador de Posição do Número do Diapositivo 9">
            <a:extLst>
              <a:ext uri="{FF2B5EF4-FFF2-40B4-BE49-F238E27FC236}">
                <a16:creationId xmlns:a16="http://schemas.microsoft.com/office/drawing/2014/main" id="{425E891A-119F-0B11-25D8-0BAB59A7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10</a:t>
            </a:fld>
            <a:endParaRPr lang="pt-PT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68020D98-929A-62BA-9E85-BD21547AC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1800" dirty="0"/>
              <a:t>Mercado da </a:t>
            </a:r>
            <a:r>
              <a:rPr lang="pt-PT" sz="1800" dirty="0" err="1"/>
              <a:t>Steam</a:t>
            </a:r>
            <a:r>
              <a:rPr lang="pt-PT" sz="1800" dirty="0"/>
              <a:t> é bastante completo, no entanto não suporta vendas por leilão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1800" dirty="0"/>
              <a:t>O comércio de skins através de leilões não levanta grandes preocupações. Gerou até bastante curiosidade visto que é um método pouco convencional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1800" dirty="0"/>
              <a:t>Visto que as transações recentes de skins mais relevantes envolviam valores na ordem dos milhares de dólares, prevemos que a plataforma seja mais frequentada por colecionadores de skins raras</a:t>
            </a:r>
          </a:p>
        </p:txBody>
      </p:sp>
    </p:spTree>
    <p:extLst>
      <p:ext uri="{BB962C8B-B14F-4D97-AF65-F5344CB8AC3E}">
        <p14:creationId xmlns:p14="http://schemas.microsoft.com/office/powerpoint/2010/main" val="3475554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6BFE9992-8C1C-6596-04F5-59F44329F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Requisitos funcionais</a:t>
            </a:r>
          </a:p>
        </p:txBody>
      </p:sp>
      <p:graphicFrame>
        <p:nvGraphicFramePr>
          <p:cNvPr id="14" name="Marcador de Posição de Conteúdo 13">
            <a:extLst>
              <a:ext uri="{FF2B5EF4-FFF2-40B4-BE49-F238E27FC236}">
                <a16:creationId xmlns:a16="http://schemas.microsoft.com/office/drawing/2014/main" id="{CCB84CB8-3442-35BD-2967-FDD66F406D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1873601"/>
              </p:ext>
            </p:extLst>
          </p:nvPr>
        </p:nvGraphicFramePr>
        <p:xfrm>
          <a:off x="512825" y="2465776"/>
          <a:ext cx="11163301" cy="37986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505">
                  <a:extLst>
                    <a:ext uri="{9D8B030D-6E8A-4147-A177-3AD203B41FA5}">
                      <a16:colId xmlns:a16="http://schemas.microsoft.com/office/drawing/2014/main" val="3958508355"/>
                    </a:ext>
                  </a:extLst>
                </a:gridCol>
                <a:gridCol w="10004796">
                  <a:extLst>
                    <a:ext uri="{9D8B030D-6E8A-4147-A177-3AD203B41FA5}">
                      <a16:colId xmlns:a16="http://schemas.microsoft.com/office/drawing/2014/main" val="1317419379"/>
                    </a:ext>
                  </a:extLst>
                </a:gridCol>
              </a:tblGrid>
              <a:tr h="285205">
                <a:tc>
                  <a:txBody>
                    <a:bodyPr/>
                    <a:lstStyle/>
                    <a:p>
                      <a:r>
                        <a:rPr lang="pt-PT" sz="1400" dirty="0"/>
                        <a:t>Nº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dirty="0"/>
                        <a:t>Descrição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627027"/>
                  </a:ext>
                </a:extLst>
              </a:tr>
              <a:tr h="484847">
                <a:tc>
                  <a:txBody>
                    <a:bodyPr/>
                    <a:lstStyle/>
                    <a:p>
                      <a:r>
                        <a:rPr lang="pt-PT" sz="1400"/>
                        <a:t>10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Os utilizadores podem optar por leiloar uma skin ou várias ao mesmo tempo, ou seja, um </a:t>
                      </a:r>
                      <a:r>
                        <a:rPr lang="pt-PT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bundle</a:t>
                      </a:r>
                      <a:endParaRPr lang="pt-PT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370932"/>
                  </a:ext>
                </a:extLst>
              </a:tr>
              <a:tr h="309631">
                <a:tc>
                  <a:txBody>
                    <a:bodyPr/>
                    <a:lstStyle/>
                    <a:p>
                      <a:r>
                        <a:rPr lang="pt-PT" sz="1400"/>
                        <a:t>11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decorrer do leilão, deve constar o lance efetuado em último lugar. Deve ser partilhado o </a:t>
                      </a:r>
                      <a:r>
                        <a:rPr lang="pt-P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nickname</a:t>
                      </a:r>
                      <a:r>
                        <a:rPr lang="pt-P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 o ID de quem fez o lance e o seu valor</a:t>
                      </a:r>
                      <a:endParaRPr lang="pt-PT" sz="140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8546740"/>
                  </a:ext>
                </a:extLst>
              </a:tr>
              <a:tr h="484847">
                <a:tc>
                  <a:txBody>
                    <a:bodyPr/>
                    <a:lstStyle/>
                    <a:p>
                      <a:r>
                        <a:rPr lang="pt-PT" sz="1400"/>
                        <a:t>12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Durante o decorrer de um leilão, deve ser mostrado o tempo que falta para o mesmo acabar</a:t>
                      </a:r>
                      <a:endParaRPr lang="pt-PT" sz="140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796419"/>
                  </a:ext>
                </a:extLst>
              </a:tr>
              <a:tr h="285205">
                <a:tc>
                  <a:txBody>
                    <a:bodyPr/>
                    <a:lstStyle/>
                    <a:p>
                      <a:r>
                        <a:rPr lang="pt-PT" sz="1400"/>
                        <a:t>13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 existir uma página de leilões favoritos onde os utilizadores possam guardar leilões que pretendam participar ou que estejam a participar</a:t>
                      </a:r>
                      <a:endParaRPr lang="pt-PT" sz="140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382271"/>
                  </a:ext>
                </a:extLst>
              </a:tr>
              <a:tr h="484847">
                <a:tc>
                  <a:txBody>
                    <a:bodyPr/>
                    <a:lstStyle/>
                    <a:p>
                      <a:r>
                        <a:rPr lang="pt-PT" sz="1400"/>
                        <a:t>14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 página inicial da plataforma serão recomendados leilões que estejam a decorrer ou que começarão em breve</a:t>
                      </a:r>
                      <a:endParaRPr lang="pt-PT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372055"/>
                  </a:ext>
                </a:extLst>
              </a:tr>
              <a:tr h="285205">
                <a:tc>
                  <a:txBody>
                    <a:bodyPr/>
                    <a:lstStyle/>
                    <a:p>
                      <a:r>
                        <a:rPr lang="pt-PT" sz="1400"/>
                        <a:t>15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 interface de utilizador deve constar uma barra de navegação que permita aceder a todos os menus importantes (página inicial, favoritos, perfil de utilizador, gestão de saldo e </a:t>
                      </a:r>
                      <a:r>
                        <a:rPr lang="pt-PT" sz="14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logout</a:t>
                      </a:r>
                      <a:r>
                        <a:rPr lang="pt-PT" sz="14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pt-PT" sz="140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621328"/>
                  </a:ext>
                </a:extLst>
              </a:tr>
              <a:tr h="484847">
                <a:tc>
                  <a:txBody>
                    <a:bodyPr/>
                    <a:lstStyle/>
                    <a:p>
                      <a:r>
                        <a:rPr lang="pt-PT" sz="1400"/>
                        <a:t>16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Um leilão não pode ser cancelado depois de iniciado</a:t>
                      </a:r>
                      <a:endParaRPr lang="pt-PT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378084"/>
                  </a:ext>
                </a:extLst>
              </a:tr>
            </a:tbl>
          </a:graphicData>
        </a:graphic>
      </p:graphicFrame>
      <p:sp>
        <p:nvSpPr>
          <p:cNvPr id="2" name="Marcador de Posição do Número do Diapositivo 9">
            <a:extLst>
              <a:ext uri="{FF2B5EF4-FFF2-40B4-BE49-F238E27FC236}">
                <a16:creationId xmlns:a16="http://schemas.microsoft.com/office/drawing/2014/main" id="{DD89E652-AFFC-7DAE-ED61-BE2FB2758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8195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6BFE9992-8C1C-6596-04F5-59F44329F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/>
              <a:t>Requisitos não funcionais</a:t>
            </a:r>
          </a:p>
        </p:txBody>
      </p:sp>
      <p:graphicFrame>
        <p:nvGraphicFramePr>
          <p:cNvPr id="14" name="Marcador de Posição de Conteúdo 13">
            <a:extLst>
              <a:ext uri="{FF2B5EF4-FFF2-40B4-BE49-F238E27FC236}">
                <a16:creationId xmlns:a16="http://schemas.microsoft.com/office/drawing/2014/main" id="{CCB84CB8-3442-35BD-2967-FDD66F406D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779167"/>
              </p:ext>
            </p:extLst>
          </p:nvPr>
        </p:nvGraphicFramePr>
        <p:xfrm>
          <a:off x="496016" y="2885508"/>
          <a:ext cx="11196920" cy="25473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993">
                  <a:extLst>
                    <a:ext uri="{9D8B030D-6E8A-4147-A177-3AD203B41FA5}">
                      <a16:colId xmlns:a16="http://schemas.microsoft.com/office/drawing/2014/main" val="3958508355"/>
                    </a:ext>
                  </a:extLst>
                </a:gridCol>
                <a:gridCol w="10034927">
                  <a:extLst>
                    <a:ext uri="{9D8B030D-6E8A-4147-A177-3AD203B41FA5}">
                      <a16:colId xmlns:a16="http://schemas.microsoft.com/office/drawing/2014/main" val="1317419379"/>
                    </a:ext>
                  </a:extLst>
                </a:gridCol>
              </a:tblGrid>
              <a:tr h="284252">
                <a:tc>
                  <a:txBody>
                    <a:bodyPr/>
                    <a:lstStyle/>
                    <a:p>
                      <a:r>
                        <a:rPr lang="pt-PT" sz="1400" dirty="0"/>
                        <a:t>Nº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dirty="0"/>
                        <a:t>Descrição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627027"/>
                  </a:ext>
                </a:extLst>
              </a:tr>
              <a:tr h="284252">
                <a:tc>
                  <a:txBody>
                    <a:bodyPr/>
                    <a:lstStyle/>
                    <a:p>
                      <a:r>
                        <a:rPr lang="pt-PT" sz="14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plataforma deve estar otimizada tanto para computadores como dispositivos móveis</a:t>
                      </a:r>
                      <a:endParaRPr lang="pt-PT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370932"/>
                  </a:ext>
                </a:extLst>
              </a:tr>
              <a:tr h="404979">
                <a:tc>
                  <a:txBody>
                    <a:bodyPr/>
                    <a:lstStyle/>
                    <a:p>
                      <a:r>
                        <a:rPr lang="pt-PT" sz="14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interface deve ser intuitiva e fácil de usar</a:t>
                      </a:r>
                      <a:endParaRPr lang="pt-PT" sz="1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8546740"/>
                  </a:ext>
                </a:extLst>
              </a:tr>
              <a:tr h="404979">
                <a:tc>
                  <a:txBody>
                    <a:bodyPr/>
                    <a:lstStyle/>
                    <a:p>
                      <a:r>
                        <a:rPr lang="pt-PT" sz="1400" dirty="0"/>
                        <a:t>3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plataforma deve ser compatível com os navegadores web mais utilizados (Chrome, Safari, </a:t>
                      </a:r>
                      <a:r>
                        <a:rPr lang="pt-PT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Edge</a:t>
                      </a:r>
                      <a:r>
                        <a:rPr lang="pt-PT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 Firefox)</a:t>
                      </a:r>
                      <a:endParaRPr lang="pt-PT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796419"/>
                  </a:ext>
                </a:extLst>
              </a:tr>
              <a:tr h="284252">
                <a:tc>
                  <a:txBody>
                    <a:bodyPr/>
                    <a:lstStyle/>
                    <a:p>
                      <a:r>
                        <a:rPr lang="pt-PT" sz="1400" dirty="0"/>
                        <a:t>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 ser possível vários utilizadores usarem simultaneamente a plataforma</a:t>
                      </a:r>
                      <a:endParaRPr lang="pt-PT" sz="1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382271"/>
                  </a:ext>
                </a:extLst>
              </a:tr>
              <a:tr h="483228">
                <a:tc>
                  <a:txBody>
                    <a:bodyPr/>
                    <a:lstStyle/>
                    <a:p>
                      <a:r>
                        <a:rPr lang="pt-PT" sz="1400" dirty="0"/>
                        <a:t>5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PT" sz="1400" b="0" i="0" u="none" strike="noStrike" kern="1200" noProof="0" dirty="0">
                          <a:solidFill>
                            <a:schemeClr val="dk1"/>
                          </a:solidFill>
                          <a:effectLst/>
                        </a:rPr>
                        <a:t>A plataforma apenas irá reter dados de utilizadores relativos à autenticação (email e password), atividade (leilões realizados, lista de favoritos) e dados do perfil (</a:t>
                      </a:r>
                      <a:r>
                        <a:rPr lang="pt-PT" sz="1400" b="0" i="0" u="none" strike="noStrike" kern="1200" noProof="0" dirty="0" err="1">
                          <a:solidFill>
                            <a:schemeClr val="dk1"/>
                          </a:solidFill>
                          <a:effectLst/>
                        </a:rPr>
                        <a:t>nickname</a:t>
                      </a:r>
                      <a:r>
                        <a:rPr lang="pt-PT" sz="1400" b="0" i="0" u="none" strike="noStrike" kern="1200" noProof="0" dirty="0">
                          <a:solidFill>
                            <a:schemeClr val="dk1"/>
                          </a:solidFill>
                          <a:effectLst/>
                        </a:rPr>
                        <a:t> e número de telemóvel).</a:t>
                      </a:r>
                      <a:endParaRPr lang="pt-PT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372055"/>
                  </a:ext>
                </a:extLst>
              </a:tr>
              <a:tr h="284252">
                <a:tc>
                  <a:txBody>
                    <a:bodyPr/>
                    <a:lstStyle/>
                    <a:p>
                      <a:r>
                        <a:rPr lang="pt-PT" sz="1400" dirty="0"/>
                        <a:t>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plataforma deve ser capaz de lidar com um grande volume de usuários e leilões em simultâneo, sem perdas de desempenho</a:t>
                      </a:r>
                      <a:endParaRPr lang="pt-PT" sz="1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621328"/>
                  </a:ext>
                </a:extLst>
              </a:tr>
            </a:tbl>
          </a:graphicData>
        </a:graphic>
      </p:graphicFrame>
      <p:sp>
        <p:nvSpPr>
          <p:cNvPr id="2" name="Marcador de Posição do Número do Diapositivo 9">
            <a:extLst>
              <a:ext uri="{FF2B5EF4-FFF2-40B4-BE49-F238E27FC236}">
                <a16:creationId xmlns:a16="http://schemas.microsoft.com/office/drawing/2014/main" id="{0AC7BACF-B28E-44C7-61A4-05D1636E6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65927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6FBF7A-13EE-AB18-224C-F6D714422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Validação dos requisitos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0676A4D-4381-7D81-4220-A074DCD1B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2000" dirty="0"/>
              <a:t>Passar os requisitos definidos pelos potenciais utilizadores que realizaram as entrevistas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2000" dirty="0"/>
              <a:t>Garantir que os requisitos da plataforma garantem a melhor experiência de utilizador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2000" dirty="0"/>
              <a:t>Avançar para a modelação da plataforma </a:t>
            </a:r>
            <a:br>
              <a:rPr lang="pt-PT" dirty="0"/>
            </a:br>
            <a:endParaRPr lang="pt-PT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E647D3D-2D48-0945-D7C4-18CE2D3D8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7CE633F-9882-4A5C-83A2-1109D0C73261}" type="slidenum">
              <a:rPr lang="pt-PT" noProof="0" smtClean="0"/>
              <a:t>13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360172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DEE96D-4B3E-5B29-5B12-E56C843246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C012D9E-9A07-900F-9227-1C4AD7410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27CE633F-9882-4A5C-83A2-1109D0C73261}" type="slidenum">
              <a:rPr lang="pt-PT" noProof="0" smtClean="0"/>
              <a:pPr/>
              <a:t>14</a:t>
            </a:fld>
            <a:endParaRPr lang="pt-PT" noProof="0"/>
          </a:p>
        </p:txBody>
      </p:sp>
      <p:pic>
        <p:nvPicPr>
          <p:cNvPr id="7" name="Imagem 6" descr="Uma imagem com diagrama, texto, captura de ecrã, Saturação de cores&#10;&#10;Descrição gerada automaticamente">
            <a:extLst>
              <a:ext uri="{FF2B5EF4-FFF2-40B4-BE49-F238E27FC236}">
                <a16:creationId xmlns:a16="http://schemas.microsoft.com/office/drawing/2014/main" id="{2FB4CB23-A5F6-830E-526D-E05BD2443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12185" cy="6858000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A067506D-4066-A5A6-82F6-6F0E0518C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3402" y="0"/>
            <a:ext cx="10268712" cy="1172658"/>
          </a:xfrm>
        </p:spPr>
        <p:txBody>
          <a:bodyPr/>
          <a:lstStyle/>
          <a:p>
            <a:pPr algn="r"/>
            <a:r>
              <a:rPr lang="pt-PT" dirty="0">
                <a:solidFill>
                  <a:schemeClr val="tx1"/>
                </a:solidFill>
              </a:rPr>
              <a:t>Modelo de domínio</a:t>
            </a:r>
          </a:p>
        </p:txBody>
      </p:sp>
    </p:spTree>
    <p:extLst>
      <p:ext uri="{BB962C8B-B14F-4D97-AF65-F5344CB8AC3E}">
        <p14:creationId xmlns:p14="http://schemas.microsoft.com/office/powerpoint/2010/main" val="1814750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DEE96D-4B3E-5B29-5B12-E56C843246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A067506D-4066-A5A6-82F6-6F0E0518C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52646"/>
            <a:ext cx="10268712" cy="1172658"/>
          </a:xfrm>
        </p:spPr>
        <p:txBody>
          <a:bodyPr/>
          <a:lstStyle/>
          <a:p>
            <a:pPr algn="ctr"/>
            <a:r>
              <a:rPr lang="pt-PT">
                <a:solidFill>
                  <a:schemeClr val="tx1"/>
                </a:solidFill>
              </a:rPr>
              <a:t>Diagrama de use cases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C012D9E-9A07-900F-9227-1C4AD7410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27CE633F-9882-4A5C-83A2-1109D0C73261}" type="slidenum">
              <a:rPr lang="pt-PT" noProof="0" smtClean="0"/>
              <a:pPr/>
              <a:t>15</a:t>
            </a:fld>
            <a:endParaRPr lang="pt-PT" noProof="0"/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AF90D0AE-55DF-2476-DE83-42D25374E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4346" y="1477950"/>
            <a:ext cx="9540259" cy="5167521"/>
          </a:xfrm>
        </p:spPr>
      </p:pic>
    </p:spTree>
    <p:extLst>
      <p:ext uri="{BB962C8B-B14F-4D97-AF65-F5344CB8AC3E}">
        <p14:creationId xmlns:p14="http://schemas.microsoft.com/office/powerpoint/2010/main" val="2056769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DEE96D-4B3E-5B29-5B12-E56C843246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A067506D-4066-A5A6-82F6-6F0E0518C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172658"/>
          </a:xfrm>
        </p:spPr>
        <p:txBody>
          <a:bodyPr>
            <a:normAutofit/>
          </a:bodyPr>
          <a:lstStyle/>
          <a:p>
            <a:pPr algn="ctr"/>
            <a:r>
              <a:rPr lang="pt-PT" sz="4700">
                <a:solidFill>
                  <a:schemeClr val="tx1"/>
                </a:solidFill>
              </a:rPr>
              <a:t>Use case- criar um leilão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C012D9E-9A07-900F-9227-1C4AD7410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27CE633F-9882-4A5C-83A2-1109D0C73261}" type="slidenum">
              <a:rPr lang="pt-PT" noProof="0" smtClean="0"/>
              <a:pPr/>
              <a:t>16</a:t>
            </a:fld>
            <a:endParaRPr lang="pt-PT" noProof="0"/>
          </a:p>
        </p:txBody>
      </p:sp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C5CA8944-CC67-D2D8-DC45-D081622A68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5100" y="821802"/>
            <a:ext cx="8421044" cy="5798917"/>
          </a:xfrm>
        </p:spPr>
      </p:pic>
    </p:spTree>
    <p:extLst>
      <p:ext uri="{BB962C8B-B14F-4D97-AF65-F5344CB8AC3E}">
        <p14:creationId xmlns:p14="http://schemas.microsoft.com/office/powerpoint/2010/main" val="2721865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DEE96D-4B3E-5B29-5B12-E56C843246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A067506D-4066-A5A6-82F6-6F0E0518C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1172658"/>
          </a:xfrm>
        </p:spPr>
        <p:txBody>
          <a:bodyPr>
            <a:normAutofit/>
          </a:bodyPr>
          <a:lstStyle/>
          <a:p>
            <a:pPr algn="ctr"/>
            <a:r>
              <a:rPr lang="pt-PT" sz="4700">
                <a:solidFill>
                  <a:schemeClr val="tx1"/>
                </a:solidFill>
              </a:rPr>
              <a:t>Use case- participar no leilão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C012D9E-9A07-900F-9227-1C4AD7410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27CE633F-9882-4A5C-83A2-1109D0C73261}" type="slidenum">
              <a:rPr lang="pt-PT" noProof="0" smtClean="0"/>
              <a:pPr/>
              <a:t>17</a:t>
            </a:fld>
            <a:endParaRPr lang="pt-PT" noProof="0"/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292E844B-B87B-22C1-358D-14A7EE9E2F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8196" y="959915"/>
            <a:ext cx="8895606" cy="5578997"/>
          </a:xfrm>
        </p:spPr>
      </p:pic>
    </p:spTree>
    <p:extLst>
      <p:ext uri="{BB962C8B-B14F-4D97-AF65-F5344CB8AC3E}">
        <p14:creationId xmlns:p14="http://schemas.microsoft.com/office/powerpoint/2010/main" val="1859884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DEE96D-4B3E-5B29-5B12-E56C843246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A067506D-4066-A5A6-82F6-6F0E0518C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19" y="0"/>
            <a:ext cx="10268712" cy="1172658"/>
          </a:xfrm>
        </p:spPr>
        <p:txBody>
          <a:bodyPr/>
          <a:lstStyle/>
          <a:p>
            <a:pPr algn="ctr"/>
            <a:r>
              <a:rPr lang="pt-PT">
                <a:solidFill>
                  <a:schemeClr val="tx1"/>
                </a:solidFill>
              </a:rPr>
              <a:t>MODELO LÓGICO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C012D9E-9A07-900F-9227-1C4AD7410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27CE633F-9882-4A5C-83A2-1109D0C73261}" type="slidenum">
              <a:rPr lang="pt-PT" noProof="0" smtClean="0"/>
              <a:pPr/>
              <a:t>18</a:t>
            </a:fld>
            <a:endParaRPr lang="pt-PT" noProof="0"/>
          </a:p>
        </p:txBody>
      </p:sp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8E1230C0-B3FA-AC8A-FBBE-1D1B78B7C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3645" y="990095"/>
            <a:ext cx="7662440" cy="5548817"/>
          </a:xfrm>
        </p:spPr>
      </p:pic>
    </p:spTree>
    <p:extLst>
      <p:ext uri="{BB962C8B-B14F-4D97-AF65-F5344CB8AC3E}">
        <p14:creationId xmlns:p14="http://schemas.microsoft.com/office/powerpoint/2010/main" val="2402100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DEE96D-4B3E-5B29-5B12-E56C8432465D}"/>
              </a:ext>
            </a:extLst>
          </p:cNvPr>
          <p:cNvSpPr/>
          <p:nvPr/>
        </p:nvSpPr>
        <p:spPr>
          <a:xfrm>
            <a:off x="0" y="-675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A067506D-4066-A5A6-82F6-6F0E0518C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75"/>
            <a:ext cx="12192000" cy="1172658"/>
          </a:xfrm>
        </p:spPr>
        <p:txBody>
          <a:bodyPr>
            <a:normAutofit/>
          </a:bodyPr>
          <a:lstStyle/>
          <a:p>
            <a:pPr algn="ctr"/>
            <a:r>
              <a:rPr lang="pt-PT" sz="4700">
                <a:solidFill>
                  <a:schemeClr val="tx1"/>
                </a:solidFill>
              </a:rPr>
              <a:t>Estrutura geral das Interfaces do Sistema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C012D9E-9A07-900F-9227-1C4AD7410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27CE633F-9882-4A5C-83A2-1109D0C73261}" type="slidenum">
              <a:rPr lang="pt-PT" noProof="0" smtClean="0"/>
              <a:pPr/>
              <a:t>19</a:t>
            </a:fld>
            <a:endParaRPr lang="pt-PT" noProof="0"/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C4078A36-6800-99DE-3516-B02F42D76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7699" y="983848"/>
            <a:ext cx="10481133" cy="5372501"/>
          </a:xfrm>
        </p:spPr>
      </p:pic>
    </p:spTree>
    <p:extLst>
      <p:ext uri="{BB962C8B-B14F-4D97-AF65-F5344CB8AC3E}">
        <p14:creationId xmlns:p14="http://schemas.microsoft.com/office/powerpoint/2010/main" val="4287400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716D8A-2E12-4C9A-8001-077CF2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55" y="136525"/>
            <a:ext cx="5171770" cy="2039374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1000"/>
              </a:lnSpc>
            </a:pPr>
            <a:r>
              <a:rPr lang="pt-PT" sz="4600"/>
              <a:t>Contextualização</a:t>
            </a:r>
          </a:p>
        </p:txBody>
      </p:sp>
      <p:sp>
        <p:nvSpPr>
          <p:cNvPr id="42" name="Marcador de Posição de Conteúdo 41">
            <a:extLst>
              <a:ext uri="{FF2B5EF4-FFF2-40B4-BE49-F238E27FC236}">
                <a16:creationId xmlns:a16="http://schemas.microsoft.com/office/drawing/2014/main" id="{69D5268B-B9FF-4EF5-90FE-EC2BBE06817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1155" y="1911350"/>
            <a:ext cx="4824637" cy="4014258"/>
          </a:xfrm>
        </p:spPr>
        <p:txBody>
          <a:bodyPr rtlCol="0">
            <a:normAutofit/>
          </a:bodyPr>
          <a:lstStyle/>
          <a:p>
            <a:pPr marL="342900" indent="-342900" rtl="0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pt-PT" sz="1700"/>
              <a:t>O </a:t>
            </a:r>
            <a:r>
              <a:rPr lang="pt-PT" sz="1700" err="1"/>
              <a:t>Counter-Strike</a:t>
            </a:r>
            <a:r>
              <a:rPr lang="pt-PT" sz="1700"/>
              <a:t> é um jogo do género FPS do estúdio </a:t>
            </a:r>
            <a:r>
              <a:rPr lang="pt-PT" sz="1700" err="1"/>
              <a:t>Valve</a:t>
            </a:r>
            <a:endParaRPr lang="pt-PT" sz="1700"/>
          </a:p>
          <a:p>
            <a:pPr marL="342900" indent="-342900" rtl="0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pt-PT" sz="1700"/>
              <a:t>No jogo constam vários </a:t>
            </a:r>
            <a:r>
              <a:rPr lang="pt-PT" sz="1700" err="1"/>
              <a:t>items</a:t>
            </a:r>
            <a:r>
              <a:rPr lang="pt-PT" sz="1700"/>
              <a:t> cosméticos (skins) que podem ser vendidos no mercado da comunidade</a:t>
            </a:r>
          </a:p>
          <a:p>
            <a:pPr marL="342900" indent="-342900" rtl="0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pt-PT" sz="1700"/>
              <a:t>Nas vendas no mercado são aplicadas taxas relativamente altas</a:t>
            </a:r>
          </a:p>
          <a:p>
            <a:pPr marL="342900" indent="-342900" rtl="0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pt-PT" sz="1700"/>
              <a:t>A criação de uma plataforma de leilões de skins permitirá maximizar o lucro dos jogadores</a:t>
            </a:r>
            <a:endParaRPr lang="pt-PT" sz="1800"/>
          </a:p>
          <a:p>
            <a:pPr marL="342900" indent="-342900" rtl="0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pt-PT" sz="1800"/>
              <a:t>O nome escolhido para a plataforma foi </a:t>
            </a:r>
            <a:r>
              <a:rPr lang="pt-PT" sz="1800" err="1"/>
              <a:t>Counter-Offer</a:t>
            </a:r>
            <a:r>
              <a:rPr lang="pt-PT" sz="1800"/>
              <a:t>: Global A	</a:t>
            </a:r>
            <a:r>
              <a:rPr lang="pt-PT" sz="1800" err="1"/>
              <a:t>uctions</a:t>
            </a:r>
            <a:endParaRPr lang="pt-PT" sz="1700"/>
          </a:p>
        </p:txBody>
      </p:sp>
      <p:sp>
        <p:nvSpPr>
          <p:cNvPr id="47" name="Footer Placeholder 3">
            <a:extLst>
              <a:ext uri="{FF2B5EF4-FFF2-40B4-BE49-F238E27FC236}">
                <a16:creationId xmlns:a16="http://schemas.microsoft.com/office/drawing/2014/main" id="{EC4C5E64-1649-097F-20F7-04E60F47B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5504688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PT" noProof="0"/>
              <a:t>Texto de Rodapé de Exemplo</a:t>
            </a:r>
          </a:p>
        </p:txBody>
      </p:sp>
      <p:pic>
        <p:nvPicPr>
          <p:cNvPr id="14" name="Marcador de Posição da Imagem 13" descr="Uma imagem com arma, céu, espingarda, Arma de arremesso&#10;&#10;Descrição gerada automaticamente">
            <a:extLst>
              <a:ext uri="{FF2B5EF4-FFF2-40B4-BE49-F238E27FC236}">
                <a16:creationId xmlns:a16="http://schemas.microsoft.com/office/drawing/2014/main" id="{EEBC4332-CC9F-4DAB-66AB-6E3B16F2493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45193" t="3346" r="6215" b="-3346"/>
          <a:stretch/>
        </p:blipFill>
        <p:spPr>
          <a:xfrm>
            <a:off x="6742113" y="639763"/>
            <a:ext cx="2198687" cy="2546350"/>
          </a:xfrm>
        </p:spPr>
      </p:pic>
      <p:pic>
        <p:nvPicPr>
          <p:cNvPr id="12" name="Imagem 11" descr="Uma imagem com céu, ar livre, pessoa, vestuário&#10;&#10;Descrição gerada automaticamente">
            <a:extLst>
              <a:ext uri="{FF2B5EF4-FFF2-40B4-BE49-F238E27FC236}">
                <a16:creationId xmlns:a16="http://schemas.microsoft.com/office/drawing/2014/main" id="{454FBF73-6568-4370-F7DB-CD01F155E0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969" r="7460" b="-1"/>
          <a:stretch/>
        </p:blipFill>
        <p:spPr>
          <a:xfrm>
            <a:off x="9337675" y="638175"/>
            <a:ext cx="2198688" cy="2546350"/>
          </a:xfrm>
          <a:prstGeom prst="rect">
            <a:avLst/>
          </a:prstGeom>
          <a:noFill/>
        </p:spPr>
      </p:pic>
      <p:pic>
        <p:nvPicPr>
          <p:cNvPr id="25" name="Marcador de Posição da Imagem 24" descr="Uma imagem com arma, Faca, edifício, Arma de contacto&#10;&#10;Descrição gerada automaticamente">
            <a:extLst>
              <a:ext uri="{FF2B5EF4-FFF2-40B4-BE49-F238E27FC236}">
                <a16:creationId xmlns:a16="http://schemas.microsoft.com/office/drawing/2014/main" id="{2CEB51E2-629E-35FF-3D21-C687B458FE5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6961" r="6961"/>
          <a:stretch>
            <a:fillRect/>
          </a:stretch>
        </p:blipFill>
        <p:spPr>
          <a:xfrm>
            <a:off x="6742113" y="3668713"/>
            <a:ext cx="2198687" cy="2554287"/>
          </a:xfrm>
        </p:spPr>
      </p:pic>
      <p:sp>
        <p:nvSpPr>
          <p:cNvPr id="55" name="Slide Number Placeholder 9">
            <a:extLst>
              <a:ext uri="{FF2B5EF4-FFF2-40B4-BE49-F238E27FC236}">
                <a16:creationId xmlns:a16="http://schemas.microsoft.com/office/drawing/2014/main" id="{598F464B-113C-F838-FE12-A1FCF18CC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294A09A9-5501-47C1-A89A-A340965A2BE2}" type="slidenum">
              <a:rPr lang="pt-PT" noProof="0" smtClean="0"/>
              <a:pPr rtl="0">
                <a:spcAft>
                  <a:spcPts val="600"/>
                </a:spcAft>
              </a:pPr>
              <a:t>2</a:t>
            </a:fld>
            <a:endParaRPr lang="pt-PT" noProof="0"/>
          </a:p>
        </p:txBody>
      </p:sp>
      <p:pic>
        <p:nvPicPr>
          <p:cNvPr id="27" name="Imagem 26">
            <a:extLst>
              <a:ext uri="{FF2B5EF4-FFF2-40B4-BE49-F238E27FC236}">
                <a16:creationId xmlns:a16="http://schemas.microsoft.com/office/drawing/2014/main" id="{F5C7F266-D118-BB65-A342-9205E80EA9E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337675" y="3665538"/>
            <a:ext cx="2198688" cy="2554287"/>
          </a:xfrm>
          <a:prstGeom prst="rect">
            <a:avLst/>
          </a:prstGeom>
        </p:spPr>
      </p:pic>
      <p:sp>
        <p:nvSpPr>
          <p:cNvPr id="28" name="Retângulo 27">
            <a:extLst>
              <a:ext uri="{FF2B5EF4-FFF2-40B4-BE49-F238E27FC236}">
                <a16:creationId xmlns:a16="http://schemas.microsoft.com/office/drawing/2014/main" id="{5A21B88C-5DBB-3D10-9501-3C4D479FD535}"/>
              </a:ext>
            </a:extLst>
          </p:cNvPr>
          <p:cNvSpPr/>
          <p:nvPr/>
        </p:nvSpPr>
        <p:spPr>
          <a:xfrm>
            <a:off x="960120" y="6356350"/>
            <a:ext cx="2282613" cy="36512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617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CDC22B-35BD-1015-28A9-16BAD9AA6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Estrutura da aplicação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0BD3FD4-F05C-6EE9-C11C-E48F71DA8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7CE633F-9882-4A5C-83A2-1109D0C73261}" type="slidenum">
              <a:rPr lang="pt-PT" noProof="0" smtClean="0"/>
              <a:t>20</a:t>
            </a:fld>
            <a:endParaRPr lang="pt-PT" noProof="0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6464EE41-3253-3151-81C3-3B1C82EE4CC5}"/>
              </a:ext>
            </a:extLst>
          </p:cNvPr>
          <p:cNvSpPr/>
          <p:nvPr/>
        </p:nvSpPr>
        <p:spPr>
          <a:xfrm>
            <a:off x="743712" y="3410234"/>
            <a:ext cx="3099816" cy="2652238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PT" sz="3200" b="1" dirty="0"/>
              <a:t>Interface</a:t>
            </a:r>
          </a:p>
          <a:p>
            <a:pPr algn="ctr"/>
            <a:r>
              <a:rPr lang="pt-PT" dirty="0"/>
              <a:t>Páginas e componentes reutilizáveis 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496369D-8419-E768-30C8-C8133BD2440A}"/>
              </a:ext>
            </a:extLst>
          </p:cNvPr>
          <p:cNvSpPr/>
          <p:nvPr/>
        </p:nvSpPr>
        <p:spPr>
          <a:xfrm>
            <a:off x="4436364" y="3410234"/>
            <a:ext cx="3099816" cy="2652238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PT" sz="3200" b="1" dirty="0"/>
              <a:t>Lógica Negócio</a:t>
            </a:r>
          </a:p>
          <a:p>
            <a:pPr algn="ctr"/>
            <a:r>
              <a:rPr lang="pt-PT" dirty="0"/>
              <a:t>Entidades da aplicação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CD020BE5-DB50-3E23-6016-0880E71B318E}"/>
              </a:ext>
            </a:extLst>
          </p:cNvPr>
          <p:cNvSpPr/>
          <p:nvPr/>
        </p:nvSpPr>
        <p:spPr>
          <a:xfrm>
            <a:off x="8129016" y="3410234"/>
            <a:ext cx="3099816" cy="2652238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PT" sz="3200" b="1" dirty="0"/>
              <a:t>Dados</a:t>
            </a:r>
          </a:p>
          <a:p>
            <a:pPr algn="ctr"/>
            <a:r>
              <a:rPr lang="pt-PT" dirty="0" err="1"/>
              <a:t>DAOs</a:t>
            </a:r>
            <a:r>
              <a:rPr lang="pt-PT" dirty="0"/>
              <a:t>, API</a:t>
            </a:r>
          </a:p>
        </p:txBody>
      </p:sp>
      <p:pic>
        <p:nvPicPr>
          <p:cNvPr id="2050" name="Picture 2" descr="Web interface ">
            <a:extLst>
              <a:ext uri="{FF2B5EF4-FFF2-40B4-BE49-F238E27FC236}">
                <a16:creationId xmlns:a16="http://schemas.microsoft.com/office/drawing/2014/main" id="{A55DDD4B-CA3C-3349-4068-34DBE1D2B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020" y="4736353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atabase storage ">
            <a:extLst>
              <a:ext uri="{FF2B5EF4-FFF2-40B4-BE49-F238E27FC236}">
                <a16:creationId xmlns:a16="http://schemas.microsoft.com/office/drawing/2014/main" id="{E2A3E1F7-9C87-07F2-4026-E50A7EA71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9324" y="4654057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Diagram ">
            <a:extLst>
              <a:ext uri="{FF2B5EF4-FFF2-40B4-BE49-F238E27FC236}">
                <a16:creationId xmlns:a16="http://schemas.microsoft.com/office/drawing/2014/main" id="{0ECEEB91-D7F3-83A3-4A2F-DCD01A8F1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6209" y="4513132"/>
            <a:ext cx="1360125" cy="136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175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60E91F-CA46-69C6-6D84-1B385DD24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Ferramentas utilizadas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17D1597-97A4-D441-924A-2230A9327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b="1" dirty="0"/>
              <a:t>Dados: </a:t>
            </a:r>
            <a:r>
              <a:rPr lang="pt-PT" dirty="0"/>
              <a:t>Microsoft SQL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b="1" dirty="0"/>
              <a:t>Logica de Negócio: </a:t>
            </a:r>
            <a:r>
              <a:rPr lang="pt-PT" dirty="0"/>
              <a:t>C#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b="1" dirty="0" err="1"/>
              <a:t>Front-end</a:t>
            </a:r>
            <a:r>
              <a:rPr lang="pt-PT" b="1" dirty="0"/>
              <a:t>: </a:t>
            </a:r>
            <a:r>
              <a:rPr lang="pt-PT" dirty="0" err="1"/>
              <a:t>Blazor</a:t>
            </a:r>
            <a:r>
              <a:rPr lang="pt-PT" dirty="0"/>
              <a:t>, HTML, CSS, </a:t>
            </a:r>
            <a:r>
              <a:rPr lang="pt-PT" dirty="0" err="1"/>
              <a:t>Bootstrap</a:t>
            </a:r>
            <a:r>
              <a:rPr lang="pt-PT" dirty="0"/>
              <a:t>, </a:t>
            </a:r>
            <a:r>
              <a:rPr lang="pt-PT" dirty="0" err="1"/>
              <a:t>Animate</a:t>
            </a:r>
            <a:r>
              <a:rPr lang="pt-PT" dirty="0"/>
              <a:t>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Scroll</a:t>
            </a:r>
            <a:endParaRPr lang="pt-PT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PT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06B1A90-6834-DA32-121D-03C0DADC6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7CE633F-9882-4A5C-83A2-1109D0C73261}" type="slidenum">
              <a:rPr lang="pt-PT" noProof="0" smtClean="0"/>
              <a:t>21</a:t>
            </a:fld>
            <a:endParaRPr lang="pt-PT" noProof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DA9B52D-2DCB-B7F5-F728-E5BAE918A4B6}"/>
              </a:ext>
            </a:extLst>
          </p:cNvPr>
          <p:cNvGrpSpPr/>
          <p:nvPr/>
        </p:nvGrpSpPr>
        <p:grpSpPr>
          <a:xfrm>
            <a:off x="4050826" y="4383751"/>
            <a:ext cx="4087300" cy="2336927"/>
            <a:chOff x="3635930" y="4384548"/>
            <a:chExt cx="4087300" cy="2336927"/>
          </a:xfrm>
        </p:grpSpPr>
        <p:pic>
          <p:nvPicPr>
            <p:cNvPr id="1038" name="Picture 14" descr="SQL Server &amp; SQL Server Interview Questions &amp; Answers - Pragim Tech">
              <a:extLst>
                <a:ext uri="{FF2B5EF4-FFF2-40B4-BE49-F238E27FC236}">
                  <a16:creationId xmlns:a16="http://schemas.microsoft.com/office/drawing/2014/main" id="{589C60FA-3CB2-F515-FC3A-7068997B84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1909" y="5354732"/>
              <a:ext cx="1897711" cy="13667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HTML5 – Wikipédia, a enciclopédia livre">
              <a:extLst>
                <a:ext uri="{FF2B5EF4-FFF2-40B4-BE49-F238E27FC236}">
                  <a16:creationId xmlns:a16="http://schemas.microsoft.com/office/drawing/2014/main" id="{1310293F-A379-FB4E-A6BA-7D5A971E44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73101" y="4384548"/>
              <a:ext cx="1050129" cy="10121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CSS - Wikipedia">
              <a:extLst>
                <a:ext uri="{FF2B5EF4-FFF2-40B4-BE49-F238E27FC236}">
                  <a16:creationId xmlns:a16="http://schemas.microsoft.com/office/drawing/2014/main" id="{7AF42F2A-C681-5569-9987-3681EBE52A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5930" y="4432136"/>
              <a:ext cx="825205" cy="11235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Introdução ao Blazor – Blaze of Code">
              <a:extLst>
                <a:ext uri="{FF2B5EF4-FFF2-40B4-BE49-F238E27FC236}">
                  <a16:creationId xmlns:a16="http://schemas.microsoft.com/office/drawing/2014/main" id="{E455EDAF-DE95-5AB6-70BD-B5AA62B1E8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40311" y="4479204"/>
              <a:ext cx="1193186" cy="1149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Bootstrap (front-end framework) - Wikipedia">
              <a:extLst>
                <a:ext uri="{FF2B5EF4-FFF2-40B4-BE49-F238E27FC236}">
                  <a16:creationId xmlns:a16="http://schemas.microsoft.com/office/drawing/2014/main" id="{01471189-9BAC-5183-5418-DC73FE1CD8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8605" y="5813196"/>
              <a:ext cx="1050129" cy="807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AutoShape 10" descr="SQL Server Tutorial – The Practical SQL Server Tutorial">
            <a:extLst>
              <a:ext uri="{FF2B5EF4-FFF2-40B4-BE49-F238E27FC236}">
                <a16:creationId xmlns:a16="http://schemas.microsoft.com/office/drawing/2014/main" id="{62814416-6EB6-EFED-7E6B-91E873589E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401824" cy="240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  <p:sp>
        <p:nvSpPr>
          <p:cNvPr id="8" name="AutoShape 12" descr="SQL Server Tutorial – The Practical SQL Server Tutorial">
            <a:extLst>
              <a:ext uri="{FF2B5EF4-FFF2-40B4-BE49-F238E27FC236}">
                <a16:creationId xmlns:a16="http://schemas.microsoft.com/office/drawing/2014/main" id="{9AFC038D-30A3-F7EB-E790-1582080C4A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7614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6FBF7A-13EE-AB18-224C-F6D714422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351008" cy="1700784"/>
          </a:xfrm>
        </p:spPr>
        <p:txBody>
          <a:bodyPr>
            <a:normAutofit fontScale="90000"/>
          </a:bodyPr>
          <a:lstStyle/>
          <a:p>
            <a:r>
              <a:rPr lang="pt-PT" dirty="0"/>
              <a:t>Conclusão e trabalho futuro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0676A4D-4381-7D81-4220-A074DCD1B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410691"/>
            <a:ext cx="10268712" cy="4202545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dirty="0"/>
              <a:t>O levantamento de requisitos e modelação de use cases permitiram definir um conjunto de funcionalidades a implementar, permitindo que o desenvolvimento da plataforma fosse mais fluido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b="0" i="0" dirty="0">
                <a:effectLst/>
              </a:rPr>
              <a:t>Neste projeto em particular conseguimos ter uma melhor perspetiva de como o utilizador interage com a aplicação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dirty="0"/>
              <a:t>Encontrar e corrigir possíveis bugs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dirty="0"/>
              <a:t>Fazer melhorias relacionadas com desempenho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dirty="0"/>
              <a:t>Investir mais tempo na otimização da plataforma para dispositivos móveis</a:t>
            </a:r>
            <a:br>
              <a:rPr lang="pt-PT" dirty="0"/>
            </a:br>
            <a:endParaRPr lang="pt-PT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E647D3D-2D48-0945-D7C4-18CE2D3D8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7CE633F-9882-4A5C-83A2-1109D0C73261}" type="slidenum">
              <a:rPr lang="pt-PT" noProof="0" smtClean="0"/>
              <a:t>22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328058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rtlCol="0"/>
          <a:lstStyle/>
          <a:p>
            <a:pPr rtl="0"/>
            <a:r>
              <a:rPr lang="pt-PT"/>
              <a:t>Fundamentação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1644" y="3429000"/>
            <a:ext cx="10268711" cy="2430611"/>
          </a:xfrm>
        </p:spPr>
        <p:txBody>
          <a:bodyPr vert="horz" lIns="91440" tIns="45720" rIns="91440" bIns="45720" numCol="2" rtlCol="0" anchor="t">
            <a:normAutofit/>
          </a:bodyPr>
          <a:lstStyle/>
          <a:p>
            <a:pPr rtl="0"/>
            <a:r>
              <a:rPr lang="pt-PT"/>
              <a:t>Popularidade do Counter-Strike</a:t>
            </a:r>
          </a:p>
          <a:p>
            <a:pPr rtl="0"/>
            <a:r>
              <a:rPr lang="pt-PT"/>
              <a:t>Mercado de skins ativo</a:t>
            </a:r>
          </a:p>
          <a:p>
            <a:pPr rtl="0"/>
            <a:r>
              <a:rPr lang="pt-PT"/>
              <a:t>Escassez e valor de skins</a:t>
            </a:r>
          </a:p>
          <a:p>
            <a:r>
              <a:rPr lang="pt-PT"/>
              <a:t>Comércio e coleções </a:t>
            </a:r>
          </a:p>
          <a:p>
            <a:pPr rtl="0"/>
            <a:endParaRPr lang="pt-PT"/>
          </a:p>
          <a:p>
            <a:pPr rtl="0"/>
            <a:r>
              <a:rPr lang="pt-PT"/>
              <a:t>Plataformas de leilão online adequadas para o comercio de skins</a:t>
            </a:r>
          </a:p>
          <a:p>
            <a:pPr rtl="0"/>
            <a:r>
              <a:rPr lang="pt-PT"/>
              <a:t>Receita potencial da plataforma</a:t>
            </a:r>
          </a:p>
          <a:p>
            <a:pPr rtl="0"/>
            <a:r>
              <a:rPr lang="pt-PT"/>
              <a:t>Mercado de skins em constante evolução</a:t>
            </a:r>
          </a:p>
          <a:p>
            <a:pPr rtl="0"/>
            <a:endParaRPr lang="pt-PT"/>
          </a:p>
        </p:txBody>
      </p:sp>
      <p:sp>
        <p:nvSpPr>
          <p:cNvPr id="9" name="Marcador de Posição do Número do Diapositivo 9">
            <a:extLst>
              <a:ext uri="{FF2B5EF4-FFF2-40B4-BE49-F238E27FC236}">
                <a16:creationId xmlns:a16="http://schemas.microsoft.com/office/drawing/2014/main" id="{CC302B43-8755-4B25-A036-68EFC8791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3</a:t>
            </a:fld>
            <a:endParaRPr lang="pt-PT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E0C505E-A13A-8E6E-5DFA-7A074752E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975" y="2710292"/>
            <a:ext cx="12193" cy="38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rtlCol="0"/>
          <a:lstStyle/>
          <a:p>
            <a:pPr rtl="0"/>
            <a:r>
              <a:rPr lang="pt-PT"/>
              <a:t>Objetivos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1644" y="3429000"/>
            <a:ext cx="10268711" cy="2430611"/>
          </a:xfrm>
        </p:spPr>
        <p:txBody>
          <a:bodyPr vert="horz" lIns="91440" tIns="45720" rIns="91440" bIns="45720" numCol="1" rtlCol="0" anchor="t">
            <a:normAutofit/>
          </a:bodyPr>
          <a:lstStyle/>
          <a:p>
            <a:pPr rtl="0"/>
            <a:r>
              <a:rPr lang="pt-PT"/>
              <a:t>Oferecer aos utilizadores uma grande variedade de skins</a:t>
            </a:r>
          </a:p>
          <a:p>
            <a:pPr rtl="0"/>
            <a:r>
              <a:rPr lang="pt-PT"/>
              <a:t>Criar uma plataforma fácil de utilizar</a:t>
            </a:r>
          </a:p>
          <a:p>
            <a:pPr rtl="0"/>
            <a:r>
              <a:rPr lang="pt-PT"/>
              <a:t>Oferecer preços competitivos em relação às outras plataformas</a:t>
            </a:r>
          </a:p>
          <a:p>
            <a:pPr rtl="0"/>
            <a:r>
              <a:rPr lang="pt-PT"/>
              <a:t>Criar uma comunidade ativa de jogadores/colecionadores</a:t>
            </a:r>
          </a:p>
        </p:txBody>
      </p:sp>
      <p:sp>
        <p:nvSpPr>
          <p:cNvPr id="9" name="Marcador de Posição do Número do Diapositivo 9">
            <a:extLst>
              <a:ext uri="{FF2B5EF4-FFF2-40B4-BE49-F238E27FC236}">
                <a16:creationId xmlns:a16="http://schemas.microsoft.com/office/drawing/2014/main" id="{CC302B43-8755-4B25-A036-68EFC8791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7788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rtlCol="0"/>
          <a:lstStyle/>
          <a:p>
            <a:pPr rtl="0"/>
            <a:r>
              <a:rPr lang="pt-PT"/>
              <a:t>Viabilidade</a:t>
            </a:r>
          </a:p>
        </p:txBody>
      </p:sp>
      <p:sp>
        <p:nvSpPr>
          <p:cNvPr id="7" name="Marcador de Posição do Número do Diapositivo 9">
            <a:extLst>
              <a:ext uri="{FF2B5EF4-FFF2-40B4-BE49-F238E27FC236}">
                <a16:creationId xmlns:a16="http://schemas.microsoft.com/office/drawing/2014/main" id="{10D3A3A4-BB0E-4364-BAC8-3A6F9464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5</a:t>
            </a:fld>
            <a:endParaRPr lang="pt-PT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4957047E-8926-B4FB-2346-234BCF9ED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/>
              <a:t>A </a:t>
            </a:r>
            <a:r>
              <a:rPr lang="pt-PT" sz="2000" b="1"/>
              <a:t>comunidade de jogadores </a:t>
            </a:r>
            <a:r>
              <a:rPr lang="pt-PT" sz="2000"/>
              <a:t>do Counter-Strike é relativamente grande e tem tendência a crescer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/>
              <a:t>A </a:t>
            </a:r>
            <a:r>
              <a:rPr lang="pt-PT" sz="2000" b="1"/>
              <a:t>procura por skins </a:t>
            </a:r>
            <a:r>
              <a:rPr lang="pt-PT" sz="2000"/>
              <a:t>é constante dada a raridade/disponibilidade de algumas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/>
              <a:t>O jogo oferece </a:t>
            </a:r>
            <a:r>
              <a:rPr lang="pt-PT" sz="2000" b="1"/>
              <a:t>skins de vários preços</a:t>
            </a:r>
            <a:r>
              <a:rPr lang="pt-PT" sz="2000"/>
              <a:t>, o que permite que a plataforma tenha um publico diversificado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/>
              <a:t>A plataforma pode </a:t>
            </a:r>
            <a:r>
              <a:rPr lang="pt-PT" sz="2000" b="1"/>
              <a:t>facilitar negociações </a:t>
            </a:r>
            <a:r>
              <a:rPr lang="pt-PT" sz="2000"/>
              <a:t>para colecionadores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/>
              <a:t>A utilização de uma </a:t>
            </a:r>
            <a:r>
              <a:rPr lang="pt-PT" sz="2000" b="1"/>
              <a:t>estrutura de comissões mais atrativa </a:t>
            </a:r>
            <a:r>
              <a:rPr lang="pt-PT" sz="2000"/>
              <a:t>nas vendas contribui para a obtenção de lucro</a:t>
            </a:r>
          </a:p>
        </p:txBody>
      </p: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rtlCol="0"/>
          <a:lstStyle/>
          <a:p>
            <a:pPr rtl="0"/>
            <a:r>
              <a:rPr lang="pt-PT"/>
              <a:t>Recursos a utilizar</a:t>
            </a:r>
          </a:p>
        </p:txBody>
      </p:sp>
      <p:sp>
        <p:nvSpPr>
          <p:cNvPr id="7" name="Marcador de Posição do Número do Diapositivo 9">
            <a:extLst>
              <a:ext uri="{FF2B5EF4-FFF2-40B4-BE49-F238E27FC236}">
                <a16:creationId xmlns:a16="http://schemas.microsoft.com/office/drawing/2014/main" id="{BE4C97A2-0C46-4D31-8087-9CD6A0458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6</a:t>
            </a:fld>
            <a:endParaRPr lang="pt-PT"/>
          </a:p>
        </p:txBody>
      </p:sp>
      <p:pic>
        <p:nvPicPr>
          <p:cNvPr id="10" name="Marcador de Posição de Conteúdo 9" descr="Uma imagem com Desenho animado, Animação, emoticon, desenho&#10;&#10;Descrição gerada automaticamente">
            <a:extLst>
              <a:ext uri="{FF2B5EF4-FFF2-40B4-BE49-F238E27FC236}">
                <a16:creationId xmlns:a16="http://schemas.microsoft.com/office/drawing/2014/main" id="{B89E4CF9-77C9-0DFD-52BD-C9E9F89680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0120" y="3008995"/>
            <a:ext cx="1588350" cy="1588350"/>
          </a:xfr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B753BD7F-B90C-A7FD-CF69-39DA50ACC50D}"/>
              </a:ext>
            </a:extLst>
          </p:cNvPr>
          <p:cNvGrpSpPr/>
          <p:nvPr/>
        </p:nvGrpSpPr>
        <p:grpSpPr>
          <a:xfrm>
            <a:off x="3018594" y="3008995"/>
            <a:ext cx="1588350" cy="1870214"/>
            <a:chOff x="3159141" y="2967913"/>
            <a:chExt cx="1588350" cy="1870214"/>
          </a:xfrm>
        </p:grpSpPr>
        <p:pic>
          <p:nvPicPr>
            <p:cNvPr id="12" name="Imagem 11" descr="Uma imagem com Gráficos, clipart, círculo, captura de ecrã&#10;&#10;Descrição gerada automaticamente">
              <a:extLst>
                <a:ext uri="{FF2B5EF4-FFF2-40B4-BE49-F238E27FC236}">
                  <a16:creationId xmlns:a16="http://schemas.microsoft.com/office/drawing/2014/main" id="{548CA750-116A-F10D-5F33-722CC31DC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59141" y="2967913"/>
              <a:ext cx="1588350" cy="1588350"/>
            </a:xfrm>
            <a:prstGeom prst="rect">
              <a:avLst/>
            </a:prstGeom>
          </p:spPr>
        </p:pic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239E179B-CB58-9826-5036-CCC560756460}"/>
                </a:ext>
              </a:extLst>
            </p:cNvPr>
            <p:cNvSpPr txBox="1"/>
            <p:nvPr/>
          </p:nvSpPr>
          <p:spPr>
            <a:xfrm>
              <a:off x="3159141" y="4584211"/>
              <a:ext cx="158835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sz="1050" b="1"/>
                <a:t>Desenvolvedor </a:t>
              </a:r>
              <a:r>
                <a:rPr lang="pt-PT" sz="1050" b="1" err="1"/>
                <a:t>back-end</a:t>
              </a:r>
              <a:endParaRPr lang="pt-PT" sz="1050" b="1"/>
            </a:p>
          </p:txBody>
        </p:sp>
      </p:grp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FBDEEC3F-15D1-28B2-D018-57334A0D14C0}"/>
              </a:ext>
            </a:extLst>
          </p:cNvPr>
          <p:cNvSpPr txBox="1"/>
          <p:nvPr/>
        </p:nvSpPr>
        <p:spPr>
          <a:xfrm>
            <a:off x="960120" y="4625293"/>
            <a:ext cx="158835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050" b="1"/>
              <a:t>Desenvolvedor </a:t>
            </a:r>
            <a:r>
              <a:rPr lang="pt-PT" sz="1050" b="1" err="1"/>
              <a:t>front-end</a:t>
            </a:r>
            <a:endParaRPr lang="pt-PT" sz="1050" b="1"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104912E2-B745-3ED8-A895-6C3755C2D164}"/>
              </a:ext>
            </a:extLst>
          </p:cNvPr>
          <p:cNvGrpSpPr/>
          <p:nvPr/>
        </p:nvGrpSpPr>
        <p:grpSpPr>
          <a:xfrm>
            <a:off x="1989357" y="4879209"/>
            <a:ext cx="1588350" cy="1842266"/>
            <a:chOff x="1737540" y="5052078"/>
            <a:chExt cx="1588350" cy="1842266"/>
          </a:xfrm>
        </p:grpSpPr>
        <p:pic>
          <p:nvPicPr>
            <p:cNvPr id="14" name="Imagem 13" descr="Uma imagem com clipart, Desenho animado, desenho&#10;&#10;Descrição gerada automaticamente">
              <a:extLst>
                <a:ext uri="{FF2B5EF4-FFF2-40B4-BE49-F238E27FC236}">
                  <a16:creationId xmlns:a16="http://schemas.microsoft.com/office/drawing/2014/main" id="{129E370D-BFEC-EEEF-095B-8E08450F7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37540" y="5052078"/>
              <a:ext cx="1588350" cy="1588350"/>
            </a:xfrm>
            <a:prstGeom prst="rect">
              <a:avLst/>
            </a:prstGeom>
          </p:spPr>
        </p:pic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FABC75F6-0456-40A8-B02F-2D69945AA57F}"/>
                </a:ext>
              </a:extLst>
            </p:cNvPr>
            <p:cNvSpPr txBox="1"/>
            <p:nvPr/>
          </p:nvSpPr>
          <p:spPr>
            <a:xfrm>
              <a:off x="1737540" y="6640428"/>
              <a:ext cx="158835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sz="1050" b="1"/>
                <a:t>Jogadores</a:t>
              </a:r>
            </a:p>
          </p:txBody>
        </p:sp>
      </p:grp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E426C03-BB41-88D1-1895-443411A7CFC6}"/>
              </a:ext>
            </a:extLst>
          </p:cNvPr>
          <p:cNvSpPr txBox="1"/>
          <p:nvPr/>
        </p:nvSpPr>
        <p:spPr>
          <a:xfrm>
            <a:off x="960120" y="2378077"/>
            <a:ext cx="3646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/>
              <a:t>Humanos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997182C1-B50A-E4F8-BCE8-6DC72599B25D}"/>
              </a:ext>
            </a:extLst>
          </p:cNvPr>
          <p:cNvSpPr txBox="1"/>
          <p:nvPr/>
        </p:nvSpPr>
        <p:spPr>
          <a:xfrm>
            <a:off x="7582008" y="2378077"/>
            <a:ext cx="3646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/>
              <a:t>Materiais</a:t>
            </a:r>
          </a:p>
        </p:txBody>
      </p:sp>
      <p:pic>
        <p:nvPicPr>
          <p:cNvPr id="23" name="Imagem 22" descr="Uma imagem com captura de ecrã, design&#10;&#10;Descrição gerada automaticamente">
            <a:extLst>
              <a:ext uri="{FF2B5EF4-FFF2-40B4-BE49-F238E27FC236}">
                <a16:creationId xmlns:a16="http://schemas.microsoft.com/office/drawing/2014/main" id="{249C0F19-1C41-EB3B-2EF9-B875254FBC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2266" y="3683833"/>
            <a:ext cx="2311140" cy="2311140"/>
          </a:xfrm>
          <a:prstGeom prst="rect">
            <a:avLst/>
          </a:prstGeom>
        </p:spPr>
      </p:pic>
      <p:pic>
        <p:nvPicPr>
          <p:cNvPr id="25" name="Imagem 24" descr="Uma imagem com captura de ecrã, design&#10;&#10;Descrição gerada automaticamente">
            <a:extLst>
              <a:ext uri="{FF2B5EF4-FFF2-40B4-BE49-F238E27FC236}">
                <a16:creationId xmlns:a16="http://schemas.microsoft.com/office/drawing/2014/main" id="{F819A25A-2454-61A9-2B6B-06AFD28244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29707" y="3008995"/>
            <a:ext cx="2065562" cy="2065562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AFB060E5-368B-C9C9-36CD-AA75679F3150}"/>
              </a:ext>
            </a:extLst>
          </p:cNvPr>
          <p:cNvSpPr txBox="1"/>
          <p:nvPr/>
        </p:nvSpPr>
        <p:spPr>
          <a:xfrm>
            <a:off x="7223661" y="5994973"/>
            <a:ext cx="158835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050" b="1"/>
              <a:t>Servidor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F56E56BD-CBBD-F845-F29C-6151D23861D5}"/>
              </a:ext>
            </a:extLst>
          </p:cNvPr>
          <p:cNvSpPr txBox="1"/>
          <p:nvPr/>
        </p:nvSpPr>
        <p:spPr>
          <a:xfrm>
            <a:off x="9968313" y="5082227"/>
            <a:ext cx="15883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050" b="1"/>
              <a:t>Sistema de gestão de bases de dados</a:t>
            </a:r>
          </a:p>
        </p:txBody>
      </p:sp>
      <p:cxnSp>
        <p:nvCxnSpPr>
          <p:cNvPr id="29" name="Conexão reta 28">
            <a:extLst>
              <a:ext uri="{FF2B5EF4-FFF2-40B4-BE49-F238E27FC236}">
                <a16:creationId xmlns:a16="http://schemas.microsoft.com/office/drawing/2014/main" id="{C6B6168D-5C50-279B-AB62-58A828597E66}"/>
              </a:ext>
            </a:extLst>
          </p:cNvPr>
          <p:cNvCxnSpPr>
            <a:cxnSpLocks/>
          </p:cNvCxnSpPr>
          <p:nvPr/>
        </p:nvCxnSpPr>
        <p:spPr>
          <a:xfrm>
            <a:off x="6084485" y="2692442"/>
            <a:ext cx="0" cy="377511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rtlCol="0">
            <a:normAutofit fontScale="90000"/>
          </a:bodyPr>
          <a:lstStyle/>
          <a:p>
            <a:r>
              <a:rPr lang="pt-PT"/>
              <a:t>Plano de execução de trabalho – GANTt</a:t>
            </a:r>
          </a:p>
        </p:txBody>
      </p:sp>
      <p:sp>
        <p:nvSpPr>
          <p:cNvPr id="6" name="Marcador de Posição do Número do Diapositivo 9">
            <a:extLst>
              <a:ext uri="{FF2B5EF4-FFF2-40B4-BE49-F238E27FC236}">
                <a16:creationId xmlns:a16="http://schemas.microsoft.com/office/drawing/2014/main" id="{AD7F6A06-93CD-4A18-970E-BD0173746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7</a:t>
            </a:fld>
            <a:endParaRPr lang="pt-PT"/>
          </a:p>
        </p:txBody>
      </p:sp>
      <p:pic>
        <p:nvPicPr>
          <p:cNvPr id="4" name="Marcador de Posição de Conteúdo 3" descr="Uma imagem com texto, captura de ecrã, número, Gráfico&#10;&#10;Descrição gerada automaticamente">
            <a:extLst>
              <a:ext uri="{FF2B5EF4-FFF2-40B4-BE49-F238E27FC236}">
                <a16:creationId xmlns:a16="http://schemas.microsoft.com/office/drawing/2014/main" id="{E9AF7407-EB1E-6F25-5773-36904EDA4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64907"/>
            <a:ext cx="12192000" cy="4793093"/>
          </a:xfrm>
        </p:spPr>
      </p:pic>
    </p:spTree>
    <p:extLst>
      <p:ext uri="{BB962C8B-B14F-4D97-AF65-F5344CB8AC3E}">
        <p14:creationId xmlns:p14="http://schemas.microsoft.com/office/powerpoint/2010/main" val="4167936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rtlCol="0">
            <a:normAutofit fontScale="90000"/>
          </a:bodyPr>
          <a:lstStyle/>
          <a:p>
            <a:r>
              <a:rPr lang="pt-PT"/>
              <a:t>Plano de execução de trabalho – GANTt</a:t>
            </a:r>
          </a:p>
        </p:txBody>
      </p:sp>
      <p:sp>
        <p:nvSpPr>
          <p:cNvPr id="6" name="Marcador de Posição do Número do Diapositivo 9">
            <a:extLst>
              <a:ext uri="{FF2B5EF4-FFF2-40B4-BE49-F238E27FC236}">
                <a16:creationId xmlns:a16="http://schemas.microsoft.com/office/drawing/2014/main" id="{AD7F6A06-93CD-4A18-970E-BD0173746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8</a:t>
            </a:fld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B801C5C-818F-8064-A403-03990769C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" y="3179900"/>
            <a:ext cx="12192000" cy="201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704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PT"/>
              <a:t>Levantamento de requisitos</a:t>
            </a:r>
          </a:p>
        </p:txBody>
      </p:sp>
      <p:sp>
        <p:nvSpPr>
          <p:cNvPr id="9" name="Marcador de Posição do Texto 8">
            <a:extLst>
              <a:ext uri="{FF2B5EF4-FFF2-40B4-BE49-F238E27FC236}">
                <a16:creationId xmlns:a16="http://schemas.microsoft.com/office/drawing/2014/main" id="{E9052153-84CE-4C4C-9422-F437CC027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34213"/>
            <a:ext cx="3236976" cy="892048"/>
          </a:xfrm>
        </p:spPr>
        <p:txBody>
          <a:bodyPr rtlCol="0"/>
          <a:lstStyle/>
          <a:p>
            <a:pPr rtl="0"/>
            <a:r>
              <a:rPr lang="pt-PT" b="1"/>
              <a:t>Entrevistas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426261"/>
            <a:ext cx="4172714" cy="258680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lvl="0" rtl="0"/>
            <a:r>
              <a:rPr lang="pt-PT"/>
              <a:t>Funcionalidades em falta no mercado da Steam</a:t>
            </a:r>
          </a:p>
          <a:p>
            <a:pPr lvl="0" rtl="0"/>
            <a:r>
              <a:rPr lang="pt-PT"/>
              <a:t>Como podemos oferecer uma experiência de utilizador simples e intuitiva</a:t>
            </a:r>
          </a:p>
          <a:p>
            <a:pPr rtl="0"/>
            <a:r>
              <a:rPr lang="pt-PT"/>
              <a:t>Que preocupações este método de comércio levanta</a:t>
            </a:r>
          </a:p>
          <a:p>
            <a:pPr rtl="0"/>
            <a:r>
              <a:rPr lang="pt-PT"/>
              <a:t>Que impacto a plataforma poderá ter no mercado de skins</a:t>
            </a:r>
          </a:p>
        </p:txBody>
      </p:sp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3A9D6D54-1465-4F38-AF0C-D1D9C4B69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59168" y="2534213"/>
            <a:ext cx="3236976" cy="892048"/>
          </a:xfrm>
        </p:spPr>
        <p:txBody>
          <a:bodyPr rtlCol="0"/>
          <a:lstStyle/>
          <a:p>
            <a:pPr rtl="0"/>
            <a:r>
              <a:rPr lang="pt-PT" b="1"/>
              <a:t>Pesquisas</a:t>
            </a:r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9C2ECAAA-1E9C-4845-8EA9-E11A76F081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59168" y="3426261"/>
            <a:ext cx="3949491" cy="2586806"/>
          </a:xfrm>
        </p:spPr>
        <p:txBody>
          <a:bodyPr rtlCol="0">
            <a:normAutofit/>
          </a:bodyPr>
          <a:lstStyle/>
          <a:p>
            <a:pPr rtl="0"/>
            <a:r>
              <a:rPr lang="pt-PT" sz="1600"/>
              <a:t>Complementam as entrevistas</a:t>
            </a:r>
          </a:p>
          <a:p>
            <a:pPr rtl="0"/>
            <a:r>
              <a:rPr lang="pt-PT" sz="1600"/>
              <a:t>Preferências de usuários </a:t>
            </a:r>
          </a:p>
          <a:p>
            <a:pPr rtl="0"/>
            <a:r>
              <a:rPr lang="pt-PT" sz="1600"/>
              <a:t>Características desejadas</a:t>
            </a:r>
          </a:p>
          <a:p>
            <a:pPr rtl="0"/>
            <a:r>
              <a:rPr lang="pt-PT" sz="1600"/>
              <a:t>Possíveis melhorias a fazer no mercado</a:t>
            </a:r>
          </a:p>
          <a:p>
            <a:pPr rtl="0"/>
            <a:endParaRPr lang="pt-PT"/>
          </a:p>
        </p:txBody>
      </p:sp>
      <p:sp>
        <p:nvSpPr>
          <p:cNvPr id="15" name="Marcador de Posição do Número do Diapositivo 9">
            <a:extLst>
              <a:ext uri="{FF2B5EF4-FFF2-40B4-BE49-F238E27FC236}">
                <a16:creationId xmlns:a16="http://schemas.microsoft.com/office/drawing/2014/main" id="{87DE1BC5-FD94-4773-8370-432A38DB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rtlCol="0"/>
          <a:lstStyle/>
          <a:p>
            <a:pPr rtl="0"/>
            <a:fld id="{F97E8200-1950-409B-82E7-99938E7AE355}" type="slidenum">
              <a:rPr lang="pt-PT" smtClean="0"/>
              <a:pPr rtl="0"/>
              <a:t>9</a:t>
            </a:fld>
            <a:endParaRPr lang="pt-PT"/>
          </a:p>
        </p:txBody>
      </p:sp>
      <p:cxnSp>
        <p:nvCxnSpPr>
          <p:cNvPr id="16" name="Conexão reta 15">
            <a:extLst>
              <a:ext uri="{FF2B5EF4-FFF2-40B4-BE49-F238E27FC236}">
                <a16:creationId xmlns:a16="http://schemas.microsoft.com/office/drawing/2014/main" id="{2FFBFBA9-B08E-3BF6-BAA8-72DB8A81A4A9}"/>
              </a:ext>
            </a:extLst>
          </p:cNvPr>
          <p:cNvCxnSpPr>
            <a:cxnSpLocks/>
          </p:cNvCxnSpPr>
          <p:nvPr/>
        </p:nvCxnSpPr>
        <p:spPr>
          <a:xfrm>
            <a:off x="6096000" y="2534213"/>
            <a:ext cx="0" cy="382213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508595"/>
      </p:ext>
    </p:extLst>
  </p:cSld>
  <p:clrMapOvr>
    <a:masterClrMapping/>
  </p:clrMapOvr>
</p:sld>
</file>

<file path=ppt/theme/theme1.xml><?xml version="1.0" encoding="utf-8"?>
<a:theme xmlns:a="http://schemas.openxmlformats.org/drawingml/2006/main" name="Marcador de Posição do Texto 4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848_TF11201103_Win32" id="{6D3B33E7-CDF1-4E73-8BDF-38388698EA3F}" vid="{FC706DE4-E025-44B8-B813-B51F9545A78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A6D2C9E21ECB64792957D7760AD6882" ma:contentTypeVersion="5" ma:contentTypeDescription="Criar um novo documento." ma:contentTypeScope="" ma:versionID="659fe3f3416af09226543113a538024a">
  <xsd:schema xmlns:xsd="http://www.w3.org/2001/XMLSchema" xmlns:xs="http://www.w3.org/2001/XMLSchema" xmlns:p="http://schemas.microsoft.com/office/2006/metadata/properties" xmlns:ns3="bdba7d8c-a91a-4731-812d-34635dcbc0de" xmlns:ns4="e4e0b8ae-114f-4d71-8084-e3c9fbc9342d" targetNamespace="http://schemas.microsoft.com/office/2006/metadata/properties" ma:root="true" ma:fieldsID="7e68ae02512d2eaabf87264d8af42718" ns3:_="" ns4:_="">
    <xsd:import namespace="bdba7d8c-a91a-4731-812d-34635dcbc0de"/>
    <xsd:import namespace="e4e0b8ae-114f-4d71-8084-e3c9fbc9342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ba7d8c-a91a-4731-812d-34635dcbc0d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Sugestão de Partilha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0b8ae-114f-4d71-8084-e3c9fbc934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251B918-0091-4E96-9E28-42B87D9557A7}">
  <ds:schemaRefs>
    <ds:schemaRef ds:uri="bdba7d8c-a91a-4731-812d-34635dcbc0de"/>
    <ds:schemaRef ds:uri="e4e0b8ae-114f-4d71-8084-e3c9fbc9342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A0EFE35-5C2D-4EEC-93CA-7B3D4088735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9C4D85-C287-4047-A155-DBD57657F278}">
  <ds:schemaRefs>
    <ds:schemaRef ds:uri="bdba7d8c-a91a-4731-812d-34635dcbc0de"/>
    <ds:schemaRef ds:uri="e4e0b8ae-114f-4d71-8084-e3c9fbc9342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Fratura</Template>
  <TotalTime>0</TotalTime>
  <Words>882</Words>
  <Application>Microsoft Office PowerPoint</Application>
  <PresentationFormat>Ecrã Panorâmico</PresentationFormat>
  <Paragraphs>149</Paragraphs>
  <Slides>22</Slides>
  <Notes>11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22</vt:i4>
      </vt:variant>
    </vt:vector>
  </HeadingPairs>
  <TitlesOfParts>
    <vt:vector size="28" baseType="lpstr">
      <vt:lpstr>Arial</vt:lpstr>
      <vt:lpstr>Calibri</vt:lpstr>
      <vt:lpstr>Franklin Gothic Demi Cond</vt:lpstr>
      <vt:lpstr>Franklin Gothic Medium</vt:lpstr>
      <vt:lpstr>Wingdings</vt:lpstr>
      <vt:lpstr>Marcador de Posição do Texto 4</vt:lpstr>
      <vt:lpstr>Leilões Online Laboratórios de Informática IV</vt:lpstr>
      <vt:lpstr>Contextualização</vt:lpstr>
      <vt:lpstr>Fundamentação</vt:lpstr>
      <vt:lpstr>Objetivos</vt:lpstr>
      <vt:lpstr>Viabilidade</vt:lpstr>
      <vt:lpstr>Recursos a utilizar</vt:lpstr>
      <vt:lpstr>Plano de execução de trabalho – GANTt</vt:lpstr>
      <vt:lpstr>Plano de execução de trabalho – GANTt</vt:lpstr>
      <vt:lpstr>Levantamento de requisitos</vt:lpstr>
      <vt:lpstr>Resultados dos levantamentos</vt:lpstr>
      <vt:lpstr>Requisitos funcionais</vt:lpstr>
      <vt:lpstr>Requisitos não funcionais</vt:lpstr>
      <vt:lpstr>Validação dos requisitos</vt:lpstr>
      <vt:lpstr>Modelo de domínio</vt:lpstr>
      <vt:lpstr>Diagrama de use cases</vt:lpstr>
      <vt:lpstr>Use case- criar um leilão</vt:lpstr>
      <vt:lpstr>Use case- participar no leilão</vt:lpstr>
      <vt:lpstr>MODELO LÓGICO</vt:lpstr>
      <vt:lpstr>Estrutura geral das Interfaces do Sistema</vt:lpstr>
      <vt:lpstr>Estrutura da aplicação</vt:lpstr>
      <vt:lpstr>Ferramentas utilizadas</vt:lpstr>
      <vt:lpstr>Conclusão e trabalho futuro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Leilões Online Laboratórios de Informática IV</dc:title>
  <dc:creator>Duarte Machado Leitão</dc:creator>
  <cp:lastModifiedBy>António Filipe Castro Silva</cp:lastModifiedBy>
  <cp:revision>21</cp:revision>
  <dcterms:created xsi:type="dcterms:W3CDTF">2023-11-02T18:05:47Z</dcterms:created>
  <dcterms:modified xsi:type="dcterms:W3CDTF">2024-01-31T15:10:33Z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0x0101009A6D2C9E21ECB64792957D7760AD6882</vt:lpwstr>
  </property>
</Properties>
</file>

<file path=docProps/thumbnail.jpeg>
</file>